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37" r:id="rId1"/>
  </p:sldMasterIdLst>
  <p:sldIdLst>
    <p:sldId id="256" r:id="rId2"/>
    <p:sldId id="261" r:id="rId3"/>
    <p:sldId id="266" r:id="rId4"/>
    <p:sldId id="260" r:id="rId5"/>
    <p:sldId id="264" r:id="rId6"/>
    <p:sldId id="267" r:id="rId7"/>
    <p:sldId id="262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343"/>
    <p:restoredTop sz="95897"/>
  </p:normalViewPr>
  <p:slideViewPr>
    <p:cSldViewPr snapToGrid="0" snapToObjects="1">
      <p:cViewPr>
        <p:scale>
          <a:sx n="90" d="100"/>
          <a:sy n="90" d="100"/>
        </p:scale>
        <p:origin x="432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pn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3E1C92A-AFBF-9C43-AD55-A6256E076941}" type="datetimeFigureOut">
              <a:rPr lang="en-US" smtClean="0"/>
              <a:t>8/26/20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CAAD092-8EB0-C445-9EF0-56DF66A4FD50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794094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1C92A-AFBF-9C43-AD55-A6256E076941}" type="datetimeFigureOut">
              <a:rPr lang="en-US" smtClean="0"/>
              <a:t>8/26/20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AD092-8EB0-C445-9EF0-56DF66A4F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141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1C92A-AFBF-9C43-AD55-A6256E076941}" type="datetimeFigureOut">
              <a:rPr lang="en-US" smtClean="0"/>
              <a:t>8/26/20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AD092-8EB0-C445-9EF0-56DF66A4F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966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1C92A-AFBF-9C43-AD55-A6256E076941}" type="datetimeFigureOut">
              <a:rPr lang="en-US" smtClean="0"/>
              <a:t>8/26/20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AD092-8EB0-C445-9EF0-56DF66A4F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633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E1C92A-AFBF-9C43-AD55-A6256E076941}" type="datetimeFigureOut">
              <a:rPr lang="en-US" smtClean="0"/>
              <a:t>8/26/20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CAAD092-8EB0-C445-9EF0-56DF66A4FD5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889540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1C92A-AFBF-9C43-AD55-A6256E076941}" type="datetimeFigureOut">
              <a:rPr lang="en-US" smtClean="0"/>
              <a:t>8/26/20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AD092-8EB0-C445-9EF0-56DF66A4F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424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1C92A-AFBF-9C43-AD55-A6256E076941}" type="datetimeFigureOut">
              <a:rPr lang="en-US" smtClean="0"/>
              <a:t>8/26/20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AD092-8EB0-C445-9EF0-56DF66A4F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484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1C92A-AFBF-9C43-AD55-A6256E076941}" type="datetimeFigureOut">
              <a:rPr lang="en-US" smtClean="0"/>
              <a:t>8/26/20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AD092-8EB0-C445-9EF0-56DF66A4F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700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1C92A-AFBF-9C43-AD55-A6256E076941}" type="datetimeFigureOut">
              <a:rPr lang="en-US" smtClean="0"/>
              <a:t>8/26/20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AD092-8EB0-C445-9EF0-56DF66A4F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280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E1C92A-AFBF-9C43-AD55-A6256E076941}" type="datetimeFigureOut">
              <a:rPr lang="en-US" smtClean="0"/>
              <a:t>8/26/20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CAAD092-8EB0-C445-9EF0-56DF66A4FD50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27873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E1C92A-AFBF-9C43-AD55-A6256E076941}" type="datetimeFigureOut">
              <a:rPr lang="en-US" smtClean="0"/>
              <a:t>8/26/20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CAAD092-8EB0-C445-9EF0-56DF66A4FD50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39347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B3E1C92A-AFBF-9C43-AD55-A6256E076941}" type="datetimeFigureOut">
              <a:rPr lang="en-US" smtClean="0"/>
              <a:t>8/26/20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CCAAD092-8EB0-C445-9EF0-56DF66A4FD50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14313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38" r:id="rId1"/>
    <p:sldLayoutId id="2147484439" r:id="rId2"/>
    <p:sldLayoutId id="2147484440" r:id="rId3"/>
    <p:sldLayoutId id="2147484441" r:id="rId4"/>
    <p:sldLayoutId id="2147484442" r:id="rId5"/>
    <p:sldLayoutId id="2147484443" r:id="rId6"/>
    <p:sldLayoutId id="2147484444" r:id="rId7"/>
    <p:sldLayoutId id="2147484445" r:id="rId8"/>
    <p:sldLayoutId id="2147484446" r:id="rId9"/>
    <p:sldLayoutId id="2147484447" r:id="rId10"/>
    <p:sldLayoutId id="2147484448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lctr.org/quick-us-immigration-statistics/?gclid=EAIaIQobChMI-Yersuud6wIVB9bACh219wicEAAYAiAAEgKNufD_BwE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ensus.gov/data/tables/time-series/demo/geographic-mobility/historic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09E394E3-4B76-C74E-9FF5-32012E0B0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552" y="640080"/>
            <a:ext cx="3165424" cy="55778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EC65FB-C40D-1F46-8F04-4C934D0D09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95066" y="880854"/>
            <a:ext cx="5607908" cy="3254321"/>
          </a:xfrm>
        </p:spPr>
        <p:txBody>
          <a:bodyPr>
            <a:normAutofit/>
          </a:bodyPr>
          <a:lstStyle/>
          <a:p>
            <a:pPr algn="l"/>
            <a:br>
              <a:rPr lang="en-US" sz="5400" dirty="0"/>
            </a:br>
            <a:r>
              <a:rPr lang="en-US" sz="5400" dirty="0"/>
              <a:t>USA IMMIGRATION</a:t>
            </a:r>
            <a:br>
              <a:rPr lang="en-US" sz="5400" dirty="0"/>
            </a:br>
            <a:r>
              <a:rPr lang="en-US" sz="5400" dirty="0"/>
              <a:t>PROJECT02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DE5484-FA65-C84C-88DA-7D27F9379A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3657" y="4135175"/>
            <a:ext cx="5607906" cy="1165488"/>
          </a:xfrm>
        </p:spPr>
        <p:txBody>
          <a:bodyPr>
            <a:noAutofit/>
          </a:bodyPr>
          <a:lstStyle/>
          <a:p>
            <a:pPr algn="l">
              <a:lnSpc>
                <a:spcPct val="102000"/>
              </a:lnSpc>
              <a:spcAft>
                <a:spcPts val="600"/>
              </a:spcAft>
            </a:pPr>
            <a:r>
              <a:rPr lang="en-US" sz="1400" dirty="0">
                <a:solidFill>
                  <a:schemeClr val="tx2"/>
                </a:solidFill>
              </a:rPr>
              <a:t>RAUL FLORES </a:t>
            </a:r>
          </a:p>
          <a:p>
            <a:pPr algn="l">
              <a:lnSpc>
                <a:spcPct val="102000"/>
              </a:lnSpc>
              <a:spcAft>
                <a:spcPts val="600"/>
              </a:spcAft>
            </a:pPr>
            <a:r>
              <a:rPr lang="en-US" sz="1400" dirty="0">
                <a:solidFill>
                  <a:schemeClr val="tx2"/>
                </a:solidFill>
              </a:rPr>
              <a:t>JUAN RAMON FELIX</a:t>
            </a:r>
          </a:p>
          <a:p>
            <a:pPr algn="l">
              <a:lnSpc>
                <a:spcPct val="102000"/>
              </a:lnSpc>
              <a:spcAft>
                <a:spcPts val="600"/>
              </a:spcAft>
            </a:pPr>
            <a:r>
              <a:rPr lang="en-US" sz="1400" dirty="0">
                <a:solidFill>
                  <a:schemeClr val="tx2"/>
                </a:solidFill>
              </a:rPr>
              <a:t> TIAGO LOPES</a:t>
            </a:r>
          </a:p>
          <a:p>
            <a:pPr algn="l">
              <a:lnSpc>
                <a:spcPct val="102000"/>
              </a:lnSpc>
              <a:spcAft>
                <a:spcPts val="600"/>
              </a:spcAft>
            </a:pPr>
            <a:r>
              <a:rPr lang="en-US" sz="1400" dirty="0">
                <a:solidFill>
                  <a:schemeClr val="tx2"/>
                </a:solidFill>
              </a:rPr>
              <a:t>BARBARA SANCHEZ </a:t>
            </a:r>
          </a:p>
        </p:txBody>
      </p:sp>
    </p:spTree>
    <p:extLst>
      <p:ext uri="{BB962C8B-B14F-4D97-AF65-F5344CB8AC3E}">
        <p14:creationId xmlns:p14="http://schemas.microsoft.com/office/powerpoint/2010/main" val="26240038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87B897-4AF6-3149-83D8-6BD50369B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ctr"/>
            <a:r>
              <a:rPr lang="en-US" sz="5400" dirty="0">
                <a:solidFill>
                  <a:schemeClr val="bg2"/>
                </a:solidFill>
              </a:rPr>
              <a:t>MAIN OBJECTIVES</a:t>
            </a:r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26ED5AF-88F1-5E42-A7B9-8378E500BA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791570"/>
            <a:ext cx="4892308" cy="5262390"/>
          </a:xfrm>
        </p:spPr>
        <p:txBody>
          <a:bodyPr anchor="ctr">
            <a:normAutofit/>
          </a:bodyPr>
          <a:lstStyle/>
          <a:p>
            <a:r>
              <a:rPr lang="en-US" dirty="0"/>
              <a:t>Overview of USA Migration from Latin America countries.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Locate the most popular cities for residence.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Review variables that give us more insights on the status and group of people per state.   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58079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DF4D0-A01F-0148-AEEB-53A3D175D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A96AF-4560-4243-8279-27EC4587F0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914524"/>
            <a:ext cx="10315575" cy="47291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Define the scope of the analysis  : </a:t>
            </a:r>
          </a:p>
          <a:p>
            <a:pPr lvl="1"/>
            <a:r>
              <a:rPr lang="en-US" i="0" dirty="0"/>
              <a:t>How immigrants behave on each of the states.</a:t>
            </a:r>
          </a:p>
          <a:p>
            <a:pPr lvl="1"/>
            <a:r>
              <a:rPr lang="en-US" i="0" dirty="0"/>
              <a:t>Demographic analysis. </a:t>
            </a:r>
          </a:p>
          <a:p>
            <a:pPr lvl="1"/>
            <a:r>
              <a:rPr lang="en-US" i="0" dirty="0"/>
              <a:t>Focus on LatinAmerican countries. </a:t>
            </a:r>
          </a:p>
          <a:p>
            <a:r>
              <a:rPr lang="en-US" i="0" dirty="0"/>
              <a:t>Identify data sources: </a:t>
            </a:r>
          </a:p>
          <a:p>
            <a:pPr lvl="1"/>
            <a:r>
              <a:rPr lang="en-US" i="0" dirty="0"/>
              <a:t>US Census</a:t>
            </a:r>
          </a:p>
          <a:p>
            <a:pPr lvl="1"/>
            <a:r>
              <a:rPr lang="en-US" i="0" dirty="0"/>
              <a:t>Migration Policy Institute</a:t>
            </a:r>
          </a:p>
          <a:p>
            <a:pPr lvl="1"/>
            <a:r>
              <a:rPr lang="en-US" i="0" dirty="0"/>
              <a:t>The Immigration Center</a:t>
            </a:r>
          </a:p>
          <a:p>
            <a:pPr lvl="1"/>
            <a:r>
              <a:rPr lang="en-US" i="0" dirty="0"/>
              <a:t>BEA</a:t>
            </a:r>
          </a:p>
          <a:p>
            <a:r>
              <a:rPr lang="en-US" i="0" dirty="0"/>
              <a:t>Identify the tool frameworks and resources to create the storytelling. </a:t>
            </a:r>
          </a:p>
          <a:p>
            <a:pPr lvl="1"/>
            <a:r>
              <a:rPr lang="en-US" i="0" dirty="0"/>
              <a:t>D3 Gallery.</a:t>
            </a:r>
          </a:p>
          <a:p>
            <a:pPr lvl="1"/>
            <a:r>
              <a:rPr lang="en-US" i="0" dirty="0"/>
              <a:t>Mapbox.</a:t>
            </a:r>
          </a:p>
          <a:p>
            <a:pPr lvl="1"/>
            <a:r>
              <a:rPr lang="en-US" i="0" dirty="0"/>
              <a:t>Plotly.</a:t>
            </a:r>
          </a:p>
          <a:p>
            <a:pPr lvl="1"/>
            <a:r>
              <a:rPr lang="en-US" i="0" dirty="0"/>
              <a:t>AOS library (NEW). </a:t>
            </a:r>
          </a:p>
          <a:p>
            <a:pPr lvl="1"/>
            <a:endParaRPr lang="en-US" i="0" dirty="0"/>
          </a:p>
          <a:p>
            <a:endParaRPr lang="en-US" i="0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810925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1E874-9A07-374D-9DE0-C3484AFFA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ETL PROCESS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92FD11A-4097-3A4A-93F0-52BFC4004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638299"/>
            <a:ext cx="10158413" cy="5019675"/>
          </a:xfrm>
        </p:spPr>
        <p:txBody>
          <a:bodyPr>
            <a:normAutofit/>
          </a:bodyPr>
          <a:lstStyle/>
          <a:p>
            <a:r>
              <a:rPr lang="en-US" b="1" dirty="0"/>
              <a:t>EXTRACT: </a:t>
            </a:r>
          </a:p>
          <a:p>
            <a:pPr lvl="1"/>
            <a:r>
              <a:rPr lang="en-US" i="0" dirty="0"/>
              <a:t>United States Census : We use this database for getting the information on country of origin, number of immigrants per state, age, income, and other economic variables. </a:t>
            </a:r>
            <a:r>
              <a:rPr lang="en-US" sz="1400" i="0" dirty="0"/>
              <a:t>Source of information </a:t>
            </a:r>
            <a:r>
              <a:rPr lang="en-US" sz="1400" dirty="0"/>
              <a:t>:</a:t>
            </a:r>
            <a:r>
              <a:rPr lang="en-US" sz="1400" u="sng" dirty="0">
                <a:hlinkClick r:id="rId2"/>
              </a:rPr>
              <a:t>https://www.census.gov/data/tables/time-series/demo/geographic-mobility/historic.html</a:t>
            </a:r>
            <a:r>
              <a:rPr lang="en-US" sz="1400" dirty="0"/>
              <a:t>. </a:t>
            </a:r>
            <a:endParaRPr lang="en-US" sz="1400" i="0" dirty="0"/>
          </a:p>
          <a:p>
            <a:r>
              <a:rPr lang="en-US" b="1" dirty="0"/>
              <a:t>TRANSFORM:</a:t>
            </a:r>
          </a:p>
          <a:p>
            <a:pPr lvl="1"/>
            <a:r>
              <a:rPr lang="en-US" i="0" dirty="0"/>
              <a:t>On Jupyter Notebook - Filter codes for country and state to create a data frame with all the data. </a:t>
            </a:r>
          </a:p>
          <a:p>
            <a:pPr lvl="1"/>
            <a:r>
              <a:rPr lang="en-US" i="0" dirty="0"/>
              <a:t>Matrix with percentage of immigrants on each country and state.</a:t>
            </a:r>
          </a:p>
          <a:p>
            <a:pPr lvl="1"/>
            <a:r>
              <a:rPr lang="en-US" i="0" dirty="0"/>
              <a:t>Json file with immigrant numbers per state and country for scatter plot. </a:t>
            </a:r>
          </a:p>
          <a:p>
            <a:r>
              <a:rPr lang="en-US" b="1" dirty="0"/>
              <a:t>LOAD: </a:t>
            </a:r>
          </a:p>
          <a:p>
            <a:pPr lvl="1"/>
            <a:r>
              <a:rPr lang="en-US" i="0" dirty="0"/>
              <a:t>Postgres loading: SQL structure.</a:t>
            </a:r>
          </a:p>
          <a:p>
            <a:pPr lvl="1"/>
            <a:r>
              <a:rPr lang="en-US" i="0" dirty="0"/>
              <a:t>Load from Pandas to Postgres.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891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222C11-8BB4-FD45-90A1-5CC50B435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597" y="1789828"/>
            <a:ext cx="4696987" cy="381087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C701F2A-DA66-AE43-8081-2253E46E0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325" y="303928"/>
            <a:ext cx="9601200" cy="1485900"/>
          </a:xfrm>
        </p:spPr>
        <p:txBody>
          <a:bodyPr/>
          <a:lstStyle/>
          <a:p>
            <a:r>
              <a:rPr lang="en-US" dirty="0"/>
              <a:t>BACKEND OVERVIEW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472612-E082-5940-9637-5911CCB070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392" y="1909326"/>
            <a:ext cx="6159528" cy="3039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319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5C13EB-8A65-CA49-9D5D-504BE5D2FF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47"/>
          <a:stretch/>
        </p:blipFill>
        <p:spPr>
          <a:xfrm>
            <a:off x="2795766" y="1085850"/>
            <a:ext cx="6949848" cy="543313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CB83926-FFC3-8C46-842B-3AB4E532A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6325" y="303928"/>
            <a:ext cx="9601200" cy="1485900"/>
          </a:xfrm>
        </p:spPr>
        <p:txBody>
          <a:bodyPr/>
          <a:lstStyle/>
          <a:p>
            <a:r>
              <a:rPr lang="en-US" dirty="0"/>
              <a:t>FRONTEND OVERVIEW</a:t>
            </a:r>
          </a:p>
        </p:txBody>
      </p:sp>
    </p:spTree>
    <p:extLst>
      <p:ext uri="{BB962C8B-B14F-4D97-AF65-F5344CB8AC3E}">
        <p14:creationId xmlns:p14="http://schemas.microsoft.com/office/powerpoint/2010/main" val="896243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5D3A4D-3928-6646-A728-8DD5E88B0381}"/>
              </a:ext>
            </a:extLst>
          </p:cNvPr>
          <p:cNvSpPr txBox="1"/>
          <p:nvPr/>
        </p:nvSpPr>
        <p:spPr>
          <a:xfrm>
            <a:off x="1457325" y="642938"/>
            <a:ext cx="97869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7415B8-0727-C04C-8885-95954C23F966}"/>
              </a:ext>
            </a:extLst>
          </p:cNvPr>
          <p:cNvSpPr txBox="1"/>
          <p:nvPr/>
        </p:nvSpPr>
        <p:spPr>
          <a:xfrm>
            <a:off x="1835944" y="1728788"/>
            <a:ext cx="902970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000" dirty="0">
                <a:solidFill>
                  <a:schemeClr val="tx2"/>
                </a:solidFill>
              </a:rPr>
              <a:t>Central American immigration is greater than South America. 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000" dirty="0">
                <a:solidFill>
                  <a:schemeClr val="tx2"/>
                </a:solidFill>
              </a:rPr>
              <a:t>Mexico is an outlier compare to Latin countries. 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000" dirty="0">
                <a:solidFill>
                  <a:schemeClr val="tx2"/>
                </a:solidFill>
              </a:rPr>
              <a:t>Caribbean islands tend to migrate to the East Coast. 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000" dirty="0">
                <a:solidFill>
                  <a:schemeClr val="tx2"/>
                </a:solidFill>
              </a:rPr>
              <a:t>Central American migrants are more attractive to USA Hispanic origin states.  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000" dirty="0">
                <a:solidFill>
                  <a:schemeClr val="tx2"/>
                </a:solidFill>
              </a:rPr>
              <a:t>Mexico &amp; El Salvador are the top countries of birth from immigrants.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000" dirty="0">
                <a:solidFill>
                  <a:schemeClr val="tx2"/>
                </a:solidFill>
              </a:rPr>
              <a:t>California, Florida &amp; Texas are the most popular states. </a:t>
            </a:r>
          </a:p>
          <a:p>
            <a:endParaRPr lang="en-US" sz="2000" dirty="0">
              <a:solidFill>
                <a:schemeClr val="tx2"/>
              </a:solidFill>
            </a:endParaRPr>
          </a:p>
          <a:p>
            <a:pPr marL="285750" indent="-285750">
              <a:buFont typeface="Wingdings" pitchFamily="2" charset="2"/>
              <a:buChar char="§"/>
            </a:pPr>
            <a:endParaRPr lang="en-US" sz="2000" dirty="0"/>
          </a:p>
          <a:p>
            <a:pPr marL="285750" indent="-285750">
              <a:buFont typeface="Wingdings" pitchFamily="2" charset="2"/>
              <a:buChar char="§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443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9F1A4-2DE9-324A-A494-77DF662BA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D1164-EE06-B14B-B5BC-B25A91C87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7337" y="1871663"/>
            <a:ext cx="9601200" cy="3581400"/>
          </a:xfrm>
        </p:spPr>
        <p:txBody>
          <a:bodyPr/>
          <a:lstStyle/>
          <a:p>
            <a:r>
              <a:rPr lang="en-US" dirty="0"/>
              <a:t>Consolidation into a final endpoint takes time and complexity on merge. </a:t>
            </a:r>
          </a:p>
          <a:p>
            <a:r>
              <a:rPr lang="en-US" dirty="0"/>
              <a:t>User interface and frontend is a complete project. </a:t>
            </a:r>
          </a:p>
          <a:p>
            <a:r>
              <a:rPr lang="en-US" dirty="0"/>
              <a:t>ETL process is the biggest challenge. </a:t>
            </a:r>
          </a:p>
          <a:p>
            <a:r>
              <a:rPr lang="en-US" dirty="0"/>
              <a:t>Deployment and production is an extra challenge.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669912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A2E40"/>
      </a:dk2>
      <a:lt2>
        <a:srgbClr val="EBE7DD"/>
      </a:lt2>
      <a:accent1>
        <a:srgbClr val="69A1AB"/>
      </a:accent1>
      <a:accent2>
        <a:srgbClr val="F2C418"/>
      </a:accent2>
      <a:accent3>
        <a:srgbClr val="87492C"/>
      </a:accent3>
      <a:accent4>
        <a:srgbClr val="4A845E"/>
      </a:accent4>
      <a:accent5>
        <a:srgbClr val="DC9528"/>
      </a:accent5>
      <a:accent6>
        <a:srgbClr val="9A5D78"/>
      </a:accent6>
      <a:hlink>
        <a:srgbClr val="66C8E3"/>
      </a:hlink>
      <a:folHlink>
        <a:srgbClr val="B162A1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909</TotalTime>
  <Words>341</Words>
  <Application>Microsoft Macintosh PowerPoint</Application>
  <PresentationFormat>Widescreen</PresentationFormat>
  <Paragraphs>54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Franklin Gothic Book</vt:lpstr>
      <vt:lpstr>Wingdings</vt:lpstr>
      <vt:lpstr>Crop</vt:lpstr>
      <vt:lpstr> USA IMMIGRATION PROJECT02</vt:lpstr>
      <vt:lpstr>MAIN OBJECTIVES</vt:lpstr>
      <vt:lpstr>RESEARCH PROCESS</vt:lpstr>
      <vt:lpstr>ETL PROCESS</vt:lpstr>
      <vt:lpstr>BACKEND OVERVIEW</vt:lpstr>
      <vt:lpstr>FRONTEND OVERVIEW</vt:lpstr>
      <vt:lpstr>PowerPoint Presentation</vt:lpstr>
      <vt:lpstr>LEARNINGS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USA IMMIGRATION PROJECT02</dc:title>
  <dc:creator>Bárbara Sánchez</dc:creator>
  <cp:lastModifiedBy>Bárbara Sánchez</cp:lastModifiedBy>
  <cp:revision>28</cp:revision>
  <dcterms:created xsi:type="dcterms:W3CDTF">2020-08-29T00:33:45Z</dcterms:created>
  <dcterms:modified xsi:type="dcterms:W3CDTF">2020-08-29T15:43:42Z</dcterms:modified>
</cp:coreProperties>
</file>